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6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将向大家介绍一个极具潜力的项目——“雨后智创”。这是一款专为微信公众号和小红书平台打造的，集内容创作、商品植入、流量引流和转化追踪于一体的字媒体工具。我们的目标是帮助中小商家和创作者，在这两个核心平台上实现高效、精准的流量变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创作好内容后，我们提供便捷的发布和引流功能。用户可以一键同步发布到多个平台，并利用我们设计的专属引流方案和关键词优化建议，将内容的曝光和转化效果最大化。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也是最关键的，是我们的数据追踪与优化模块。我们追踪从曝光到成交的全链路数据，并基于这些数据为用户提供智能优化建议，帮助他们实现精细化运营，持续提升转化效果。同时，多账号管理功能可以让运营者更高效地管理内容发布和数据，真正实现降本增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除了核心功能，我们还提供一系列增值服务和配套支持。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左侧是针对有进阶需求的用户提供的付费增值服务。比如定制化服务和专家级的平台运营指导，可以帮助品牌方快速打造影响力。高级数据报告和版权素材库，则是为了更好地赋能内容创作，降低经营风险。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右侧是面向所有用户提供的免费配套支持，包括多形式的新手教程、全天候在线的客服支持以及活跃的用户社群。我们致力于确保每一位用户，无论规模大小，都能在平台上获得良好的体验，无忧成长。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我们的运营规划将分三个阶段进行。启动期，我们专注于打磨产品和积累种子用户。增长期，我们将通过多渠道推广实现用户和收入的快速增长。稳定期，我们将致力于品牌升级和市场拓展，巩固行业地位。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盈利模式清晰且多元。核心是会员付费，通过分层定价满足不同用户需求，从免费基础版到企业版，覆盖从个人到品牌的所有核心用户群体。同时，我们提供增值服务和商业合作作为补充收入，最大化平台的商业价值。根据我们的预测，项目将在一年内实现月营收20万以上的稳定盈利，具备良好的商业前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项目的成功离不开一个专业的团队。我们初期核心团队成员经验丰富，覆盖了项目所需的各个关键领域。我们有清晰的团队扩张计划，并建立了有效的管理和激励机制，确保团队能够高效协作，共同推动项目发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我们对项目可能面临的风险有清醒的认识，并制定了相应的应对措施。无论是产品、市场、运营还是政策风险，我们都有预案，确保项目能够稳健发展。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的发展规划清晰而宏大。短期内，我们将深耕核心平台，实现盈利。中期，我们将拓展至更多平台，成为行业领军者。我们的长期愿景，是成为国内领先的全平台字媒体流量转化解决方案提供商，创造巨大的商业和社会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我的介绍到此结束，感谢大家的聆听。我们坚信，“雨后智创”将为字媒体行业带来新的变革。现在，欢迎大家提问。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汇报将分为八个部分。首先，我将介绍项目的整体情况。接着，深入分析市场环境和竞争格局。然后，详细展示我们的产品服务体系、运营规划和盈利模式。最后，介绍我们的团队、风险评估以及未来的发展愿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来看项目概述。我们的项目名为“雨后智创”，定位非常清晰：就是要打造一款一体化的字媒体工具，专门解决用户在微信公众号和小红书上推广商品时遇到的“文案、排版、植入、转化、数据”等痛点。我们的愿景是成为这个细分领域的首选工具，帮助用户打破内容与转化脱节的现状，实现从内容创作到商业变现的全链路闭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核心价值体现在四个方面：高效创作、精准适配、转化赋能和数据驱动。简单来说，我们不仅让用户写得快、发得好，更重要的是，我们帮助他们把流量真正转化为实实在在的销量，并通过数据反馈持续优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看市场分析。市场需求非常旺盛，年增速超过35%，但80%的用户都面临着效率和转化的痛点。同时，市场趋势正朝着场景化、精细化和一体化发展，这与我们的产品定位完全吻合。AI技术的发展也为我们提供了强大的技术武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目标用户非常清晰，主要分为三类：作为核心用户的中小商家，他们最关心的是能否快速卖货；作为重点用户的品牌方，他们追求品牌与销量的双重提升；以及作为潜力用户的自媒体创作者，他们需要更具吸引力的内容来提升粉丝信任度。针对这三类群体，我们的产品设计将针对性地解决他们的痛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algn="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相比竞争对手，我们有五大核心优势。我们更聚焦场景，更注重转化，更智能，成本更低，并且能提供更强大的数据赋能。这五大优势共同构筑了我们坚固的护城河，确保我们在市场中脱颖而出。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现在我们来看产品的核心功能。首先是内容创作模块，这是我们工具的基础。我们提供丰富的模板库、强大的AI文案生成、便捷的排版工具以及无版权风险的素材库，让用户轻松创作出高质量的推广内容。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2.jpe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7.svg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1.svg"/><Relationship Id="rId3" Type="http://schemas.openxmlformats.org/officeDocument/2006/relationships/image" Target="../media/image50.png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63.jpeg"/><Relationship Id="rId2" Type="http://schemas.openxmlformats.org/officeDocument/2006/relationships/image" Target="../media/image49.svg"/><Relationship Id="rId19" Type="http://schemas.openxmlformats.org/officeDocument/2006/relationships/image" Target="../media/image62.jpeg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image" Target="../media/image70.jpeg"/><Relationship Id="rId4" Type="http://schemas.openxmlformats.org/officeDocument/2006/relationships/image" Target="../media/image69.svg"/><Relationship Id="rId3" Type="http://schemas.openxmlformats.org/officeDocument/2006/relationships/image" Target="../media/image6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7.svg"/><Relationship Id="rId6" Type="http://schemas.openxmlformats.org/officeDocument/2006/relationships/image" Target="../media/image6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7.svg"/><Relationship Id="rId7" Type="http://schemas.openxmlformats.org/officeDocument/2006/relationships/image" Target="../media/image76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75.sv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7.sv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svg"/><Relationship Id="rId8" Type="http://schemas.openxmlformats.org/officeDocument/2006/relationships/image" Target="../media/image34.pn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2032000"/>
            <a:ext cx="1016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雨后智创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429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0" i="0" u="none" strike="noStrike">
                <a:solidFill>
                  <a:srgbClr val="FFFFFF">
                    <a:alpha val="9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多平台商品发布与流量转化型字媒体工具项目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4699000"/>
            <a:ext cx="2286000" cy="711200"/>
          </a:xfrm>
          <a:prstGeom prst="roundRect">
            <a:avLst>
              <a:gd name="adj" fmla="val 14285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48006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商业企划案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5715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7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2026年4月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产品与服务体系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核心功能：商品发布与引流模块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355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6797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2476500"/>
            <a:ext cx="215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多平台同步发布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编辑完成后，可直接同步发布至微信公众号、小红书，支持定时发布。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000" y="3810000"/>
            <a:ext cx="355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42037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4000500"/>
            <a:ext cx="215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引流入口设计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提供两大平台专属引流方案，优化转化链路，提升用户点击转化率。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5207000"/>
            <a:ext cx="3556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56007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905000" y="5397500"/>
            <a:ext cx="215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关键词优化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结合平台算法，提供标题、文案关键词优化建议，提升内容搜索曝光率。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t="7692" b="7692"/>
          <a:stretch>
            <a:fillRect/>
          </a:stretch>
        </p:blipFill>
        <p:spPr>
          <a:xfrm>
            <a:off x="4826000" y="2413000"/>
            <a:ext cx="6604000" cy="4191000"/>
          </a:xfrm>
          <a:prstGeom prst="roundRect">
            <a:avLst>
              <a:gd name="adj" fmla="val 3636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产品与服务体系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33500"/>
            <a:ext cx="1066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核心功能：数据追踪与优化模块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10947" r="10947"/>
          <a:stretch>
            <a:fillRect/>
          </a:stretch>
        </p:blipFill>
        <p:spPr>
          <a:xfrm>
            <a:off x="762000" y="2286000"/>
            <a:ext cx="4953000" cy="3556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6096000" y="2286000"/>
            <a:ext cx="5334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000" y="26035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239000" y="24384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全链路数据追踪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实时统计内容曝光、阅读、互动数据，及商品点击、加购、成交等关键转化指标，形成完整数据闭环。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6000" y="3810000"/>
            <a:ext cx="5334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0" y="41275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239000" y="39624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智能优化建议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基于AI算法分析内容表现，自动诊断优劣，提供文案优化、排版建议、关键词策略及引流方案。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096000" y="5207000"/>
            <a:ext cx="5334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0000" y="5524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239000" y="5359400"/>
            <a:ext cx="393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多账号统一管理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支持一键绑定公众号、小红书等多平台账号，实现内容集中发布与跨平台数据的整合统计。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产品与服务体系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增值服务与配套支持 · 全方位赋能用户成长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349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460500" y="231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增值服务</a:t>
            </a:r>
            <a:r>
              <a:rPr lang="en-US" sz="1600" b="0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(付费尊享)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048000"/>
            <a:ext cx="2349500" cy="1333500"/>
          </a:xfrm>
          <a:prstGeom prst="roundRect">
            <a:avLst>
              <a:gd name="adj" fmla="val 7619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400" y="3200400"/>
            <a:ext cx="254000" cy="254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3175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定制化服务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为品牌方量身打造专属推广方案，提升品牌形象与传播效率。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92500" y="3048000"/>
            <a:ext cx="2349500" cy="1333500"/>
          </a:xfrm>
          <a:prstGeom prst="roundRect">
            <a:avLst>
              <a:gd name="adj" fmla="val 7619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900" y="3200400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000500" y="3175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平台运营指导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专家一对一指导，分享账号定位、内容创作与变现的实战技巧。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16000" y="4572000"/>
            <a:ext cx="2349500" cy="1333500"/>
          </a:xfrm>
          <a:prstGeom prst="roundRect">
            <a:avLst>
              <a:gd name="adj" fmla="val 7619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400" y="4724400"/>
            <a:ext cx="254000" cy="254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24000" y="4699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高级数据服务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提供深度、多维度的数据分析报告，精准洞察受众，辅助经营决策。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492500" y="4572000"/>
            <a:ext cx="2349500" cy="1333500"/>
          </a:xfrm>
          <a:prstGeom prst="roundRect">
            <a:avLst>
              <a:gd name="adj" fmla="val 7619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4900" y="4724400"/>
            <a:ext cx="254000" cy="254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4000500" y="4699000"/>
            <a:ext cx="177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版权素材升级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解锁海量高清、正版商用素材库，丰富内容创作，规避侵权风险。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6223000" y="2032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223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7000" y="23495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6921500" y="231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配套支持服务</a:t>
            </a:r>
            <a:r>
              <a:rPr lang="en-US" sz="1600" b="0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(全量免费)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477000" y="3048000"/>
            <a:ext cx="15621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4000" y="3200400"/>
            <a:ext cx="279400" cy="279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6959600" y="3175000"/>
            <a:ext cx="101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新手教程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图文+视频多形式，助您快速上手平台功能与规则。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8039100" y="3048000"/>
            <a:ext cx="15621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66100" y="3200400"/>
            <a:ext cx="279400" cy="2794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8521700" y="3175000"/>
            <a:ext cx="101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客服支持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7×12小时人工在线，即时响应，解决各类操作与业务问题。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9613900" y="3048000"/>
            <a:ext cx="15621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40900" y="3200400"/>
            <a:ext cx="279400" cy="2794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0096500" y="3175000"/>
            <a:ext cx="101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社群运营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官方社群分享干货，与同行交流经验，共同成长。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rcRect t="12854" b="12854"/>
          <a:stretch>
            <a:fillRect/>
          </a:stretch>
        </p:blipFill>
        <p:spPr>
          <a:xfrm>
            <a:off x="6477000" y="4699000"/>
            <a:ext cx="2413000" cy="1460500"/>
          </a:xfrm>
          <a:prstGeom prst="roundRect">
            <a:avLst>
              <a:gd name="adj" fmla="val 6956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rcRect t="17247" b="17247"/>
          <a:stretch>
            <a:fillRect/>
          </a:stretch>
        </p:blipFill>
        <p:spPr>
          <a:xfrm>
            <a:off x="9017000" y="4699000"/>
            <a:ext cx="2413000" cy="1460500"/>
          </a:xfrm>
          <a:prstGeom prst="roundRect">
            <a:avLst>
              <a:gd name="adj" fmla="val 6956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运营规划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分阶段推进，实现用户快速增长与商业变现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4892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4384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第一阶段：启动期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（1-3个月）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52500" y="3302000"/>
            <a:ext cx="2921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核心目标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产品打磨与种子用户积累，完成核心功能开发与初步品牌曝光。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关键动作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招募1000-2000名种子用户参与内测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完成核心功能打磨与产品上线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核心指标 (KPI)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产品曝光 10万+ | 用户满意度 85%+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4892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24384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第二阶段：增长期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（4-6个月）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35500" y="3302000"/>
            <a:ext cx="2921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核心目标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多渠道获客实现用户快速增长，激活留存并完成商业变现闭环。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关键动作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微信、小红书多渠道内容营销推广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推广付费会员套餐，提升转化效率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核心指标 (KPI)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累计用户破1万 | 付费率20% | 月营收5万+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2159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4892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890000" y="24384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第三阶段：稳定期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（7-12个月）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318500" y="3302000"/>
            <a:ext cx="2921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核心目标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品牌形象全面升级，拓展合作渠道，扩大市场份额与影响力。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关键动作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推出用户裂变计划，降低获客成本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产品功能升级，深化行业合作渠道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核心指标 (KPI)</a:t>
            </a:r>
            <a:endParaRPr lang="en-US" sz="13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累计用户破5万 | 付费率30% | 月营收20万+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盈利模式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四大板块构建稳定、可持续的盈利体系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70500" cy="2159000"/>
          </a:xfrm>
          <a:prstGeom prst="roundRect">
            <a:avLst>
              <a:gd name="adj" fmla="val 470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76200" cy="2159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" y="22606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460500" y="2222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会员付费 (核心支柱)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41400" y="2794000"/>
            <a:ext cx="4699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基础版 (免费):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降低门槛，吸引海量用户入驻试用，建立流量池。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进阶版 (¥19.9/月):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针对中小商家及个人创作者，提供基础营销工具。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企业版 (¥99/月):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面向品牌方与多账号运营者，解锁全套数据分析与管理功能。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159500" y="2032000"/>
            <a:ext cx="5270500" cy="2159000"/>
          </a:xfrm>
          <a:prstGeom prst="roundRect">
            <a:avLst>
              <a:gd name="adj" fmla="val 470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159500" y="2032000"/>
            <a:ext cx="76200" cy="2159000"/>
          </a:xfrm>
          <a:prstGeom prst="roundRect">
            <a:avLst>
              <a:gd name="adj" fmla="val 0"/>
            </a:avLst>
          </a:prstGeom>
          <a:solidFill>
            <a:srgbClr val="4ADE8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900" y="22606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858000" y="2222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增值服务 (多元化收入)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38900" y="2794000"/>
            <a:ext cx="4699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围绕平台核心用户需求，提供个性化、高价值的定制化解决方案：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包括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店铺/账号定制装修、1对1 运营专家指导、专属版权素材升级、深度经营数据报告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等付费增值项目。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445000"/>
            <a:ext cx="5270500" cy="2159000"/>
          </a:xfrm>
          <a:prstGeom prst="roundRect">
            <a:avLst>
              <a:gd name="adj" fmla="val 470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l="13888" r="13888"/>
          <a:stretch>
            <a:fillRect/>
          </a:stretch>
        </p:blipFill>
        <p:spPr>
          <a:xfrm>
            <a:off x="952500" y="4762500"/>
            <a:ext cx="1651000" cy="1524000"/>
          </a:xfrm>
          <a:prstGeom prst="roundRect">
            <a:avLst>
              <a:gd name="adj" fmla="val 6666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6" name="AutoShape 16"/>
          <p:cNvSpPr/>
          <p:nvPr/>
        </p:nvSpPr>
        <p:spPr>
          <a:xfrm>
            <a:off x="2794000" y="4699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商业合作 (流量变现)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2794000" y="5270500"/>
            <a:ext cx="2984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生态合作：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与上下游SaaS工具、供应链平台建立佣金分润机制。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</a:t>
            </a: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品牌广告：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基于平台流量，为品牌方提供精准广告投放与品牌推广服务。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159500" y="4445000"/>
            <a:ext cx="5270500" cy="2159000"/>
          </a:xfrm>
          <a:prstGeom prst="roundRect">
            <a:avLst>
              <a:gd name="adj" fmla="val 470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159500" y="4445000"/>
            <a:ext cx="76200" cy="2159000"/>
          </a:xfrm>
          <a:prstGeom prst="roundRect">
            <a:avLst>
              <a:gd name="adj" fmla="val 0"/>
            </a:avLst>
          </a:prstGeom>
          <a:solidFill>
            <a:srgbClr val="86EFB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8900" y="46736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858000" y="4635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营收增长预测 (月营收)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38900" y="5334000"/>
            <a:ext cx="1524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438900" y="5461000"/>
            <a:ext cx="1524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启动期 (1-3月)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¥ 5k - 10k</a:t>
            </a:r>
            <a:endParaRPr lang="en-US" sz="16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026400" y="5334000"/>
            <a:ext cx="1524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8026400" y="5461000"/>
            <a:ext cx="1524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增长期 (4-9月)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¥ 50k - 80k</a:t>
            </a:r>
            <a:endParaRPr lang="en-US" sz="1600" b="1" i="0" u="none" strike="noStrike">
              <a:solidFill>
                <a:srgbClr val="22C55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9613900" y="5334000"/>
            <a:ext cx="1524000" cy="1079500"/>
          </a:xfrm>
          <a:prstGeom prst="roundRect">
            <a:avLst>
              <a:gd name="adj" fmla="val 941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9613900" y="5461000"/>
            <a:ext cx="1524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稳定期 (10月+)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600" b="1" i="0" u="none" strike="noStrike">
                <a:solidFill>
                  <a:srgbClr val="DC262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¥ 200k+</a:t>
            </a:r>
            <a:endParaRPr lang="en-US" sz="1600" b="1" i="0" u="none" strike="noStrike">
              <a:solidFill>
                <a:srgbClr val="DC262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团队规划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143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专业团队，保障项目顺利推进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16666" r="16666"/>
          <a:stretch>
            <a:fillRect/>
          </a:stretch>
        </p:blipFill>
        <p:spPr>
          <a:xfrm>
            <a:off x="762000" y="1905000"/>
            <a:ext cx="4318000" cy="4318000"/>
          </a:xfrm>
          <a:prstGeom prst="roundRect">
            <a:avLst>
              <a:gd name="adj" fmla="val 4705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461000" y="1905000"/>
            <a:ext cx="5969000" cy="1460500"/>
          </a:xfrm>
          <a:prstGeom prst="roundRect">
            <a:avLst>
              <a:gd name="adj" fmla="val 695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461000" y="1905000"/>
            <a:ext cx="76200" cy="14605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8500" y="2095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223000" y="2032000"/>
            <a:ext cx="4953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核心成员 (初期 3-5 人)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项目负责人：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5年+ 互联网产品、自媒体运营经验 |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研发人员：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具备软件开发、AI 技术应用经验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运营人员：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具备自媒体运营、用户运营经验 |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客服人员：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具备良好沟通能力与服务意识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461000" y="3556000"/>
            <a:ext cx="5969000" cy="1460500"/>
          </a:xfrm>
          <a:prstGeom prst="roundRect">
            <a:avLst>
              <a:gd name="adj" fmla="val 695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5461000" y="3556000"/>
            <a:ext cx="76200" cy="14605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8500" y="3746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223000" y="3683000"/>
            <a:ext cx="4953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团队扩张规划 (12个月内)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增长期：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新增运营、文案编辑，扩充内容生产能力，团队规模扩至 6-7 人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稳定期：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新增研发、数据分析及商务合作人员，支撑业务多元化，团队规模扩至 9-10 人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461000" y="5143500"/>
            <a:ext cx="5969000" cy="1460500"/>
          </a:xfrm>
          <a:prstGeom prst="roundRect">
            <a:avLst>
              <a:gd name="adj" fmla="val 695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5461000" y="5143500"/>
            <a:ext cx="76200" cy="14605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8500" y="5334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223000" y="5270500"/>
            <a:ext cx="4953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管理与激励机制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扁平化管理模式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，减少层级，确保信息流转与决策高效；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建立“透明化绩效考核 + 长期股权激励”的双重激励体系，共享发展红利，提升团队凝聚力与稳定性。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07 风险评估与应对措施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识别风险，主动管理，确保项目稳健发展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2032000"/>
          </a:xfrm>
          <a:prstGeom prst="roundRect">
            <a:avLst>
              <a:gd name="adj" fmla="val 5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00" y="22860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222500"/>
            <a:ext cx="3937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产品风险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潜在风险：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功能不完善、平台规则迭代快。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🛡️ 应对措施：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建立测试机制，专人跟踪规则，持续迭代产品。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2032000"/>
          </a:xfrm>
          <a:prstGeom prst="roundRect">
            <a:avLst>
              <a:gd name="adj" fmla="val 5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223000" y="2032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2286000"/>
            <a:ext cx="457200" cy="457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239000" y="2222500"/>
            <a:ext cx="3937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市场风险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潜在风险：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同质化竞争加剧、用户需求变化快。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🛡️ 应对措施：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加大研发投入，打造差异化，建立用户需求收集机制。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2000" y="4318000"/>
            <a:ext cx="5207000" cy="2032000"/>
          </a:xfrm>
          <a:prstGeom prst="roundRect">
            <a:avLst>
              <a:gd name="adj" fmla="val 5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62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200" y="45720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778000" y="4508500"/>
            <a:ext cx="3937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运营风险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潜在风险：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获客成本高、用户留存低。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🛡️ 应对措施：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优化推广渠道，推出留存活动，规范社群运营。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223000" y="4318000"/>
            <a:ext cx="5207000" cy="2032000"/>
          </a:xfrm>
          <a:prstGeom prst="roundRect">
            <a:avLst>
              <a:gd name="adj" fmla="val 5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223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3200" y="45720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239000" y="4508500"/>
            <a:ext cx="3937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政策与合规风险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潜在风险：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平台政策限制、内容版权问题。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🛡️ 应对措施：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密切关注政策，采购正版素材，提供版权指导。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08 发展规划与愿景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短期、中期、长期规划，打造行业领军品牌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413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387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短期规划 (1-2年)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175000"/>
            <a:ext cx="2794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产品：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完成全面迭代，推出企业版。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用户：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用户突破10万，付费占比达40%。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营收：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年营收突破300万元，实现稳定盈利。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品牌：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确立口碑，成为细分领域的标杆品牌。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4130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2387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中期规划 (3-5年)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3175000"/>
            <a:ext cx="2794000" cy="266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平台：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拓展至抖音、视频号等主流内容平台。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用户：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用户规模突破50万，成为商家必备工具。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营收：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年营收突破1000万元，建立健康的商业模式。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33000"/>
              </a:lnSpc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地位：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成为行业领军企业，引领行业标准制定。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ECFDF5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15803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4130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890000" y="23876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长期愿景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382000" y="3302000"/>
            <a:ext cx="2794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50000"/>
              </a:lnSpc>
              <a:defRPr/>
            </a:pPr>
            <a:r>
              <a:rPr lang="en-US" sz="1400" b="1" i="0" u="none" strike="noStrike">
                <a:solidFill>
                  <a:srgbClr val="064E3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“成为国内领先的全平台字媒体流量转化解决方案提供商”</a:t>
            </a:r>
            <a:endParaRPr lang="en-US" sz="1100"/>
          </a:p>
          <a:p>
            <a:pPr indent="0" algn="just">
              <a:lnSpc>
                <a:spcPct val="133000"/>
              </a:lnSpc>
              <a:spcBef>
                <a:spcPts val="1600"/>
              </a:spcBef>
            </a:pPr>
            <a:r>
              <a:rPr lang="en-US" sz="1300" b="0" i="0" u="none" strike="noStrike">
                <a:solidFill>
                  <a:srgbClr val="04785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致力于通过技术与服务的双重赋能，助力千万中小商家在复杂的流量环境中，实现低成本、高效率的流量变现，创造持续的商业价值。</a:t>
            </a:r>
            <a:endParaRPr lang="en-US" sz="1300" b="0" i="0" u="none" strike="noStrike">
              <a:solidFill>
                <a:srgbClr val="047857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048000"/>
            <a:ext cx="12192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 &amp; A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5207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欢迎提问 · 期待与您交流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r>
              <a:rPr lang="en-US" sz="28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79500" y="1651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032000" y="1651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项目概述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洞察市场痛点，明确项目定位与核心价值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000" y="292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762000" y="292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79500" y="3048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2032000" y="3048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市场分析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剖析市场规模、用户群体与竞争格局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2000" y="4318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762000" y="4318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79500" y="4445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2032000" y="4445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产品与服务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详解核心功能、增值服务与配套支持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62000" y="546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762000" y="546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79500" y="5588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032000" y="5588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运营规划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分阶段阐述用户增长与商业变现策略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223000" y="1524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223000" y="1524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540500" y="1651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493000" y="1651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盈利模式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构建多元化、可持续的盈利体系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6223000" y="292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223000" y="292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540500" y="3048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493000" y="3048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团队规划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介绍核心成员、扩张计划与管理机制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6223000" y="4318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223000" y="4318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540500" y="4445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07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7493000" y="4445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风险评估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识别潜在风险并制定应对措施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23000" y="5461000"/>
            <a:ext cx="5207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6223000" y="5461000"/>
            <a:ext cx="76200" cy="11430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3" name="AutoShape 33"/>
          <p:cNvSpPr/>
          <p:nvPr/>
        </p:nvSpPr>
        <p:spPr>
          <a:xfrm>
            <a:off x="6540500" y="5588000"/>
            <a:ext cx="76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08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7493000" y="5588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发展愿景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描绘短期、中期与长期发展蓝图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打造“内容创作 + 商品植入 + 流量引流 + 转化追踪”一体化的字媒体工具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5207000" cy="3937000"/>
          </a:xfrm>
          <a:prstGeom prst="roundRect">
            <a:avLst>
              <a:gd name="adj" fmla="val 387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l="19388" r="19388"/>
          <a:stretch>
            <a:fillRect/>
          </a:stretch>
        </p:blipFill>
        <p:spPr>
          <a:xfrm>
            <a:off x="1066800" y="2463800"/>
            <a:ext cx="812800" cy="812800"/>
          </a:xfrm>
          <a:prstGeom prst="roundRect">
            <a:avLst>
              <a:gd name="adj" fmla="val 125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2082800" y="25146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项目定位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3683000"/>
            <a:ext cx="45974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</a:t>
            </a:r>
            <a:r>
              <a:rPr lang="en-US" sz="14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微信公众号、小红书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两大核心平台，服务于中小商家、品牌方、自媒体创作者，一站式解决其在商品发布过程中面临的核心痛点：</a:t>
            </a:r>
            <a:endParaRPr lang="en-US" sz="1100"/>
          </a:p>
          <a:p>
            <a:pPr indent="0" algn="l">
              <a:lnSpc>
                <a:spcPct val="133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文案创作效率低，灵感枯竭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排版风格杂乱，视觉吸引力弱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商品植入生硬，破坏阅读体验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流量引入难，转化链路不通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数据分散，推广效果难追踪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2159000"/>
            <a:ext cx="5207000" cy="3937000"/>
          </a:xfrm>
          <a:prstGeom prst="roundRect">
            <a:avLst>
              <a:gd name="adj" fmla="val 387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7800" y="2463800"/>
            <a:ext cx="812800" cy="812800"/>
          </a:xfrm>
          <a:prstGeom prst="roundRect">
            <a:avLst>
              <a:gd name="adj" fmla="val 1250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7543800" y="25146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项目愿景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527800" y="3683000"/>
            <a:ext cx="45974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成为中小商家与品牌方在微信公众号、小红书进行商品推广的</a:t>
            </a:r>
            <a:r>
              <a:rPr lang="en-US" sz="14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首选字媒体工具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，打破行业长期存在的“内容与商业转化脱节”困境。</a:t>
            </a:r>
            <a:endParaRPr lang="en-US" sz="1100"/>
          </a:p>
          <a:p>
            <a:pPr indent="0" algn="l">
              <a:lnSpc>
                <a:spcPct val="133000"/>
              </a:lnSpc>
              <a:spcBef>
                <a:spcPts val="1000"/>
              </a:spcBef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</a:t>
            </a: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“创作 → 发布 → 引流 → 转化 → 优化”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的全链路闭环服务体系，帮助创作者实现“内容即流量，流量即收益”的价值闭环。</a:t>
            </a:r>
            <a:endParaRPr lang="en-US" sz="14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核心价值：四大优势助力流量转化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143000" y="2667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46200" y="28702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952500" y="3810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高效创作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4572000"/>
            <a:ext cx="215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提供专属模板、文案库、排版工具，降低内容创作门槛，提升商品发布效率。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556000" y="2286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3937000" y="2667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0200" y="28702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3746500" y="3810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精准适配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3746500" y="4572000"/>
            <a:ext cx="215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深度贴合平台算法与用户偏好，优化内容格式与关键词，提升曝光率与种草效果。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350000" y="2286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731000" y="2667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200" y="28702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540500" y="3810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转化赋能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540500" y="4572000"/>
            <a:ext cx="215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内置商品植入话术、引流入口设计、转化链路优化工具，解决“内容好看、商品难卖”的核心问题。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144000" y="2286000"/>
            <a:ext cx="2540000" cy="3683000"/>
          </a:xfrm>
          <a:prstGeom prst="roundRect">
            <a:avLst>
              <a:gd name="adj" fmla="val 6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9525000" y="2667000"/>
            <a:ext cx="812800" cy="812800"/>
          </a:xfrm>
          <a:prstGeom prst="ellipse">
            <a:avLst/>
          </a:prstGeom>
          <a:solidFill>
            <a:srgbClr val="ECFD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28200" y="2870200"/>
            <a:ext cx="406400" cy="4064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9334500" y="3810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9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数据驱动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334500" y="4572000"/>
            <a:ext cx="215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实时追踪内容曝光、点击、种草、成交数据，为用户提供优化建议，实现精细化运营。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市场分析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市场规模与发展趋势：需求旺盛，潜力巨大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413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2387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市场规模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31750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4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35%</a:t>
            </a:r>
            <a:r>
              <a:rPr lang="en-US" sz="24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</a:t>
            </a:r>
            <a:endParaRPr lang="en-US" sz="1100"/>
          </a:p>
          <a:p>
            <a:pPr indent="0" algn="ctr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中小商家、品牌方推广投入年增速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952500" y="46990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defRPr/>
            </a:pPr>
            <a:r>
              <a:rPr lang="en-US" sz="4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80%</a:t>
            </a:r>
            <a:endParaRPr lang="en-US" sz="1100"/>
          </a:p>
          <a:p>
            <a:pPr indent="0" algn="ctr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用户面临“创作效率低、转化效果差”痛点，亟需专业工具赋能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445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4130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207000" y="2387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发展趋势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35500" y="33020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内容场景化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从单一排版转向适配全平台调性的场景化解决方案。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635500" y="43180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转化精细化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内容创作更聚焦于对商品成交的直接带动作用。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635500" y="5270500"/>
            <a:ext cx="2921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 工具一体化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倾向集创作、发布、追踪于一体的工具，降低综合成本。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28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128000" y="2032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413000"/>
            <a:ext cx="355600" cy="355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890000" y="2387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技术支撑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382000" y="3556000"/>
            <a:ext cx="2794000" cy="203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33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技术赋能</a:t>
            </a:r>
            <a:endParaRPr lang="en-US" sz="1100"/>
          </a:p>
          <a:p>
            <a:pPr indent="0" algn="ctr">
              <a:lnSpc>
                <a:spcPct val="133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AI在内容创作领域的应用日益成熟，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为字媒体工具的智能化升级提供了坚实的技术底座。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市场分析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目标用户群体：三大群体，需求明确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t="14102" b="14102"/>
          <a:stretch>
            <a:fillRect/>
          </a:stretch>
        </p:blipFill>
        <p:spPr>
          <a:xfrm>
            <a:off x="762000" y="2032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4000500"/>
            <a:ext cx="292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中小商家</a:t>
            </a:r>
            <a:r>
              <a:rPr lang="en-US" sz="1200" b="1" i="0" u="none" strike="noStrike">
                <a:solidFill>
                  <a:srgbClr val="22C55E"/>
                </a:solidFill>
                <a:highlight>
                  <a:srgbClr val="DCFCE7">
                    <a:alpha val="10000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核心用户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特征：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线下实体店、电商小店、小众品牌，缺乏专业运营团队。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⚡️ 核心需求：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工具简单易用、能快速高效出片，最终能直接帮助店铺卖货变现。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4102" b="14102"/>
          <a:stretch>
            <a:fillRect/>
          </a:stretch>
        </p:blipFill>
        <p:spPr>
          <a:xfrm>
            <a:off x="4445000" y="2032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4000500"/>
            <a:ext cx="292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品牌方</a:t>
            </a:r>
            <a:r>
              <a:rPr lang="en-US" sz="1200" b="1" i="0" u="none" strike="noStrike">
                <a:solidFill>
                  <a:srgbClr val="F97316"/>
                </a:solidFill>
                <a:highlight>
                  <a:srgbClr val="FFEDD5">
                    <a:alpha val="10000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重点用户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特征：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中小型品牌、新消费品牌，有一定的品牌调性和预算。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⚡️ 核心需求：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内容风格适配平台调性、产品植入自然不生硬、投放数据可追踪分析。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2032000"/>
            <a:ext cx="3302000" cy="4191000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t="9355" b="9355"/>
          <a:stretch>
            <a:fillRect/>
          </a:stretch>
        </p:blipFill>
        <p:spPr>
          <a:xfrm>
            <a:off x="8128000" y="2032000"/>
            <a:ext cx="3302000" cy="1778000"/>
          </a:xfrm>
          <a:prstGeom prst="roundRect">
            <a:avLst>
              <a:gd name="adj" fmla="val 8571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8318500" y="4000500"/>
            <a:ext cx="292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自媒体创作者</a:t>
            </a:r>
            <a:r>
              <a:rPr lang="en-US" sz="1200" b="1" i="0" u="none" strike="noStrike">
                <a:solidFill>
                  <a:srgbClr val="3B82F6"/>
                </a:solidFill>
                <a:highlight>
                  <a:srgbClr val="DBEAFE">
                    <a:alpha val="10000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潜力用户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699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特征：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各垂直领域的博主、种草达人，注重粉丝粘性与互动。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⚡️ 核心需求：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文案模板有吸引力、视觉排版美观、符合主流平台分发规则。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市场分析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竞争分析：现有对手类型及其局限性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3302000" cy="4064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4892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单一功能工具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t="10526" b="10526"/>
          <a:stretch>
            <a:fillRect/>
          </a:stretch>
        </p:blipFill>
        <p:spPr>
          <a:xfrm>
            <a:off x="1016000" y="3175000"/>
            <a:ext cx="12065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13157" b="13157"/>
          <a:stretch>
            <a:fillRect/>
          </a:stretch>
        </p:blipFill>
        <p:spPr>
          <a:xfrm>
            <a:off x="2349500" y="3175000"/>
            <a:ext cx="12065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952500" y="43180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代表：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135编辑器、秀米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局限性：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仅解决排版或文案等单一环节，缺乏从内容到商品转化及后续数据追踪的全链路服务能力。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2159000"/>
            <a:ext cx="3302000" cy="4064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445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35500" y="24892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综合型自媒体工具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7521" r="7521"/>
          <a:stretch>
            <a:fillRect/>
          </a:stretch>
        </p:blipFill>
        <p:spPr>
          <a:xfrm>
            <a:off x="4699000" y="3175000"/>
            <a:ext cx="12065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t="13150" b="13150"/>
          <a:stretch>
            <a:fillRect/>
          </a:stretch>
        </p:blipFill>
        <p:spPr>
          <a:xfrm>
            <a:off x="6032500" y="3175000"/>
            <a:ext cx="1206500" cy="889000"/>
          </a:xfrm>
          <a:prstGeom prst="roundRect">
            <a:avLst>
              <a:gd name="adj" fmla="val 11428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5" name="AutoShape 15"/>
          <p:cNvSpPr/>
          <p:nvPr/>
        </p:nvSpPr>
        <p:spPr>
          <a:xfrm>
            <a:off x="4635500" y="43180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代表：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微小宝、新榜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局限性：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功能侧重数据统计与多账号管理，对“内容创作+商品转化”这一核心商业场景的针对性支持明显不足。</a:t>
            </a: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128000" y="2159000"/>
            <a:ext cx="3302000" cy="4064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128000" y="2159000"/>
            <a:ext cx="3302000" cy="762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318500" y="24892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创作工具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5600" y="3175000"/>
            <a:ext cx="10668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市场分析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核心竞争优势：五大优势构筑护城河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1981200" cy="3937000"/>
          </a:xfrm>
          <a:prstGeom prst="roundRect">
            <a:avLst>
              <a:gd name="adj" fmla="val 7692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DCFCE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71600" y="2667000"/>
            <a:ext cx="762000" cy="762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89000" y="3683000"/>
            <a:ext cx="172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场景聚焦优势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4445000"/>
            <a:ext cx="17272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专注微信公众号、小红书，比综合工具更精准，比单一工具更全面。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933700" y="2286000"/>
            <a:ext cx="1981200" cy="3937000"/>
          </a:xfrm>
          <a:prstGeom prst="roundRect">
            <a:avLst>
              <a:gd name="adj" fmla="val 7692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DCFCE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3300" y="2667000"/>
            <a:ext cx="762000" cy="762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060700" y="3683000"/>
            <a:ext cx="172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转化导向优势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060700" y="4445000"/>
            <a:ext cx="17272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以“流量转化”为核心，所有功能围绕商品成交设计，区别于单纯的创作工具。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105400" y="2286000"/>
            <a:ext cx="1981200" cy="3937000"/>
          </a:xfrm>
          <a:prstGeom prst="roundRect">
            <a:avLst>
              <a:gd name="adj" fmla="val 7692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DCFCE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00" y="2667000"/>
            <a:ext cx="762000" cy="762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232400" y="3683000"/>
            <a:ext cx="172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智能化优势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232400" y="4445000"/>
            <a:ext cx="17272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融入AI技术，自动生成适配的文案和排版方案，大幅降低内容创作门槛。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277100" y="2286000"/>
            <a:ext cx="1981200" cy="3937000"/>
          </a:xfrm>
          <a:prstGeom prst="roundRect">
            <a:avLst>
              <a:gd name="adj" fmla="val 7692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DCFCE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6700" y="2667000"/>
            <a:ext cx="762000" cy="762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404100" y="3683000"/>
            <a:ext cx="172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低成本优势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404100" y="4445000"/>
            <a:ext cx="17272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高性价比定价策略，用户可独立完成推广全流程，大幅降低人力与运营成本。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448800" y="2286000"/>
            <a:ext cx="1981200" cy="3937000"/>
          </a:xfrm>
          <a:prstGeom prst="roundRect">
            <a:avLst>
              <a:gd name="adj" fmla="val 7692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DCFCE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8400" y="2667000"/>
            <a:ext cx="762000" cy="762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9575800" y="3683000"/>
            <a:ext cx="1727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数据赋能优势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575800" y="4445000"/>
            <a:ext cx="17272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实时追踪推广全链路数据，提供多维度精准优化建议，助力实现精细化运营。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产品与服务体系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核心功能：内容创作模块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3125" r="3125"/>
          <a:stretch>
            <a:fillRect/>
          </a:stretch>
        </p:blipFill>
        <p:spPr>
          <a:xfrm>
            <a:off x="762000" y="2159000"/>
            <a:ext cx="2286000" cy="4064000"/>
          </a:xfrm>
          <a:prstGeom prst="roundRect">
            <a:avLst>
              <a:gd name="adj" fmla="val 888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3429000" y="2159000"/>
            <a:ext cx="3937000" cy="1905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0" y="2476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45000" y="2413000"/>
            <a:ext cx="2667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模板库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提供微信公众号、小红书专属模板，按行业、风格分类，支持一键套用，快速生成高质量内容框架。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0" y="2159000"/>
            <a:ext cx="3937000" cy="1905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4000" y="2476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36000" y="2413000"/>
            <a:ext cx="2667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AI文案生成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输入商品信息，自动生成适配平台调性的文案，内置商品植入话术库，大幅降低文案撰写门槛。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29000" y="4318000"/>
            <a:ext cx="3937000" cy="1905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3000" y="4635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445000" y="4572000"/>
            <a:ext cx="2667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排版工具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提供两大平台专属排版功能，支持一键排版，自动调整间距、样式，确保内容在不同终端展示美观。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7620000" y="4318000"/>
            <a:ext cx="3937000" cy="1905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4000" y="46355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636000" y="4572000"/>
            <a:ext cx="2667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素材库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提供海量免费商用图片、图标等素材，一站式解决用户配图难、素材少及版权风险高的问题。</a:t>
            </a:r>
            <a:endParaRPr lang="en-US" sz="13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4059</Words>
  <Application>WPS 演示</Application>
  <PresentationFormat/>
  <Paragraphs>362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帶頭二哥</cp:lastModifiedBy>
  <cp:revision>2</cp:revision>
  <dcterms:created xsi:type="dcterms:W3CDTF">2026-04-27T02:30:58Z</dcterms:created>
  <dcterms:modified xsi:type="dcterms:W3CDTF">2026-04-27T02:31:17Z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EE00166A0801479CB5D7D9370D4F2332_12</vt:lpwstr>
  </property>
  <property fmtid="{D5CDD505-2E9C-101B-9397-08002B2CF9AE}" pid="3" name="KSOProductBuildVer">
    <vt:lpwstr>2052-12.1.0.25225</vt:lpwstr>
  </property>
</Properties>
</file>